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1"/>
  </p:sldMasterIdLst>
  <p:sldIdLst>
    <p:sldId id="256" r:id="rId2"/>
    <p:sldId id="257" r:id="rId3"/>
    <p:sldId id="258" r:id="rId4"/>
    <p:sldId id="259" r:id="rId5"/>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CB4"/>
    <a:srgbClr val="5938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8" d="100"/>
          <a:sy n="78" d="100"/>
        </p:scale>
        <p:origin x="80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hu-HU"/>
              <a:t>Mintacím szerkesztése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Alcím mintájának szerkesztése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7FB6DE18-C6A4-4A6E-827A-28388F5803C2}" type="datetimeFigureOut">
              <a:rPr lang="hu-HU" smtClean="0"/>
              <a:t>2022. 10. 19.</a:t>
            </a:fld>
            <a:endParaRPr lang="hu-HU"/>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hu-HU"/>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96B0E889-42EF-4584-A5DE-6C313EA07418}" type="slidenum">
              <a:rPr lang="hu-HU" smtClean="0"/>
              <a:t>‹#›</a:t>
            </a:fld>
            <a:endParaRPr lang="hu-HU"/>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789070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áma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hu-HU"/>
              <a:t>Mintacím szerkesztése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a:t>Kép beszúrásához kattintson az ikonra</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p:txBody>
          <a:bodyPr/>
          <a:lstStyle/>
          <a:p>
            <a:fld id="{7FB6DE18-C6A4-4A6E-827A-28388F5803C2}" type="datetimeFigureOut">
              <a:rPr lang="hu-HU" smtClean="0"/>
              <a:t>2022. 10. 19.</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96B0E889-42EF-4584-A5DE-6C313EA07418}" type="slidenum">
              <a:rPr lang="hu-HU" smtClean="0"/>
              <a:t>‹#›</a:t>
            </a:fld>
            <a:endParaRPr lang="hu-HU"/>
          </a:p>
        </p:txBody>
      </p:sp>
    </p:spTree>
    <p:extLst>
      <p:ext uri="{BB962C8B-B14F-4D97-AF65-F5344CB8AC3E}">
        <p14:creationId xmlns:p14="http://schemas.microsoft.com/office/powerpoint/2010/main" val="1768814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ím és képaláírás">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hu-HU"/>
              <a:t>Mintacím szerkesztése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p:txBody>
          <a:bodyPr/>
          <a:lstStyle/>
          <a:p>
            <a:fld id="{7FB6DE18-C6A4-4A6E-827A-28388F5803C2}" type="datetimeFigureOut">
              <a:rPr lang="hu-HU" smtClean="0"/>
              <a:t>2022. 10. 19.</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96B0E889-42EF-4584-A5DE-6C313EA07418}" type="slidenum">
              <a:rPr lang="hu-HU" smtClean="0"/>
              <a:t>‹#›</a:t>
            </a:fld>
            <a:endParaRPr lang="hu-HU"/>
          </a:p>
        </p:txBody>
      </p:sp>
    </p:spTree>
    <p:extLst>
      <p:ext uri="{BB962C8B-B14F-4D97-AF65-F5344CB8AC3E}">
        <p14:creationId xmlns:p14="http://schemas.microsoft.com/office/powerpoint/2010/main" val="3830509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dézet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hu-HU"/>
              <a:t>Mintacím szerkesztése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p:txBody>
          <a:bodyPr/>
          <a:lstStyle/>
          <a:p>
            <a:fld id="{7FB6DE18-C6A4-4A6E-827A-28388F5803C2}" type="datetimeFigureOut">
              <a:rPr lang="hu-HU" smtClean="0"/>
              <a:t>2022. 10. 19.</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96B0E889-42EF-4584-A5DE-6C313EA07418}" type="slidenum">
              <a:rPr lang="hu-HU" smtClean="0"/>
              <a:t>‹#›</a:t>
            </a:fld>
            <a:endParaRPr lang="hu-HU"/>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43986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évkártya">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hu-HU"/>
              <a:t>Mintacím szerkesztése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p:txBody>
          <a:bodyPr/>
          <a:lstStyle/>
          <a:p>
            <a:fld id="{7FB6DE18-C6A4-4A6E-827A-28388F5803C2}" type="datetimeFigureOut">
              <a:rPr lang="hu-HU" smtClean="0"/>
              <a:t>2022. 10. 19.</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96B0E889-42EF-4584-A5DE-6C313EA07418}" type="slidenum">
              <a:rPr lang="hu-HU" smtClean="0"/>
              <a:t>‹#›</a:t>
            </a:fld>
            <a:endParaRPr lang="hu-HU"/>
          </a:p>
        </p:txBody>
      </p:sp>
    </p:spTree>
    <p:extLst>
      <p:ext uri="{BB962C8B-B14F-4D97-AF65-F5344CB8AC3E}">
        <p14:creationId xmlns:p14="http://schemas.microsoft.com/office/powerpoint/2010/main" val="16560635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hasáb">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hu-HU"/>
              <a:t>Mintacím szerkesztése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3" name="Date Placeholder 2"/>
          <p:cNvSpPr>
            <a:spLocks noGrp="1"/>
          </p:cNvSpPr>
          <p:nvPr>
            <p:ph type="dt" sz="half" idx="10"/>
          </p:nvPr>
        </p:nvSpPr>
        <p:spPr/>
        <p:txBody>
          <a:bodyPr/>
          <a:lstStyle/>
          <a:p>
            <a:fld id="{7FB6DE18-C6A4-4A6E-827A-28388F5803C2}" type="datetimeFigureOut">
              <a:rPr lang="hu-HU" smtClean="0"/>
              <a:t>2022. 10. 19.</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96B0E889-42EF-4584-A5DE-6C313EA07418}" type="slidenum">
              <a:rPr lang="hu-HU" smtClean="0"/>
              <a:t>‹#›</a:t>
            </a:fld>
            <a:endParaRPr lang="hu-HU"/>
          </a:p>
        </p:txBody>
      </p:sp>
    </p:spTree>
    <p:extLst>
      <p:ext uri="{BB962C8B-B14F-4D97-AF65-F5344CB8AC3E}">
        <p14:creationId xmlns:p14="http://schemas.microsoft.com/office/powerpoint/2010/main" val="2199631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éphasáb">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hu-HU"/>
              <a:t>Mintacím szerkesztése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3" name="Date Placeholder 2"/>
          <p:cNvSpPr>
            <a:spLocks noGrp="1"/>
          </p:cNvSpPr>
          <p:nvPr>
            <p:ph type="dt" sz="half" idx="10"/>
          </p:nvPr>
        </p:nvSpPr>
        <p:spPr/>
        <p:txBody>
          <a:bodyPr/>
          <a:lstStyle/>
          <a:p>
            <a:fld id="{7FB6DE18-C6A4-4A6E-827A-28388F5803C2}" type="datetimeFigureOut">
              <a:rPr lang="hu-HU" smtClean="0"/>
              <a:t>2022. 10. 19.</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96B0E889-42EF-4584-A5DE-6C313EA07418}" type="slidenum">
              <a:rPr lang="hu-HU" smtClean="0"/>
              <a:t>‹#›</a:t>
            </a:fld>
            <a:endParaRPr lang="hu-HU"/>
          </a:p>
        </p:txBody>
      </p:sp>
    </p:spTree>
    <p:extLst>
      <p:ext uri="{BB962C8B-B14F-4D97-AF65-F5344CB8AC3E}">
        <p14:creationId xmlns:p14="http://schemas.microsoft.com/office/powerpoint/2010/main" val="1467730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hu-HU"/>
              <a:t>Mintacím szerkesztése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7FB6DE18-C6A4-4A6E-827A-28388F5803C2}" type="datetimeFigureOut">
              <a:rPr lang="hu-HU" smtClean="0"/>
              <a:t>2022. 10. 19.</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96B0E889-42EF-4584-A5DE-6C313EA07418}" type="slidenum">
              <a:rPr lang="hu-HU" smtClean="0"/>
              <a:t>‹#›</a:t>
            </a:fld>
            <a:endParaRPr lang="hu-HU"/>
          </a:p>
        </p:txBody>
      </p:sp>
    </p:spTree>
    <p:extLst>
      <p:ext uri="{BB962C8B-B14F-4D97-AF65-F5344CB8AC3E}">
        <p14:creationId xmlns:p14="http://schemas.microsoft.com/office/powerpoint/2010/main" val="28744862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hu-HU"/>
              <a:t>Mintacím szerkesztése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7FB6DE18-C6A4-4A6E-827A-28388F5803C2}" type="datetimeFigureOut">
              <a:rPr lang="hu-HU" smtClean="0"/>
              <a:t>2022. 10. 19.</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96B0E889-42EF-4584-A5DE-6C313EA07418}" type="slidenum">
              <a:rPr lang="hu-HU" smtClean="0"/>
              <a:t>‹#›</a:t>
            </a:fld>
            <a:endParaRPr lang="hu-HU"/>
          </a:p>
        </p:txBody>
      </p:sp>
    </p:spTree>
    <p:extLst>
      <p:ext uri="{BB962C8B-B14F-4D97-AF65-F5344CB8AC3E}">
        <p14:creationId xmlns:p14="http://schemas.microsoft.com/office/powerpoint/2010/main" val="490870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7FB6DE18-C6A4-4A6E-827A-28388F5803C2}" type="datetimeFigureOut">
              <a:rPr lang="hu-HU" smtClean="0"/>
              <a:t>2022. 10. 19.</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96B0E889-42EF-4584-A5DE-6C313EA07418}" type="slidenum">
              <a:rPr lang="hu-HU" smtClean="0"/>
              <a:t>‹#›</a:t>
            </a:fld>
            <a:endParaRPr lang="hu-HU"/>
          </a:p>
        </p:txBody>
      </p:sp>
    </p:spTree>
    <p:extLst>
      <p:ext uri="{BB962C8B-B14F-4D97-AF65-F5344CB8AC3E}">
        <p14:creationId xmlns:p14="http://schemas.microsoft.com/office/powerpoint/2010/main" val="2583001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hu-HU"/>
              <a:t>Mintacím szerkesztése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7FB6DE18-C6A4-4A6E-827A-28388F5803C2}" type="datetimeFigureOut">
              <a:rPr lang="hu-HU" smtClean="0"/>
              <a:t>2022. 10. 19.</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96B0E889-42EF-4584-A5DE-6C313EA07418}" type="slidenum">
              <a:rPr lang="hu-HU" smtClean="0"/>
              <a:t>‹#›</a:t>
            </a:fld>
            <a:endParaRPr lang="hu-HU"/>
          </a:p>
        </p:txBody>
      </p:sp>
    </p:spTree>
    <p:extLst>
      <p:ext uri="{BB962C8B-B14F-4D97-AF65-F5344CB8AC3E}">
        <p14:creationId xmlns:p14="http://schemas.microsoft.com/office/powerpoint/2010/main" val="3117930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hu-HU"/>
              <a:t>Mintacím szerkesztése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fld id="{7FB6DE18-C6A4-4A6E-827A-28388F5803C2}" type="datetimeFigureOut">
              <a:rPr lang="hu-HU" smtClean="0"/>
              <a:t>2022. 10. 19.</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96B0E889-42EF-4584-A5DE-6C313EA07418}" type="slidenum">
              <a:rPr lang="hu-HU" smtClean="0"/>
              <a:t>‹#›</a:t>
            </a:fld>
            <a:endParaRPr lang="hu-HU"/>
          </a:p>
        </p:txBody>
      </p:sp>
    </p:spTree>
    <p:extLst>
      <p:ext uri="{BB962C8B-B14F-4D97-AF65-F5344CB8AC3E}">
        <p14:creationId xmlns:p14="http://schemas.microsoft.com/office/powerpoint/2010/main" val="3759763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hu-HU"/>
              <a:t>Mintacím szerkesztése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12" name="Content Placeholder 3"/>
          <p:cNvSpPr>
            <a:spLocks noGrp="1"/>
          </p:cNvSpPr>
          <p:nvPr>
            <p:ph sz="quarter" idx="13"/>
          </p:nvPr>
        </p:nvSpPr>
        <p:spPr>
          <a:xfrm>
            <a:off x="685802" y="2861733"/>
            <a:ext cx="5088712" cy="2512852"/>
          </a:xfrm>
        </p:spPr>
        <p:txBody>
          <a:bodyPr ancho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13" name="Content Placeholder 5"/>
          <p:cNvSpPr>
            <a:spLocks noGrp="1"/>
          </p:cNvSpPr>
          <p:nvPr>
            <p:ph sz="quarter" idx="14"/>
          </p:nvPr>
        </p:nvSpPr>
        <p:spPr>
          <a:xfrm>
            <a:off x="5993969" y="2861733"/>
            <a:ext cx="5088713" cy="2512852"/>
          </a:xfrm>
        </p:spPr>
        <p:txBody>
          <a:bodyPr ancho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fld id="{7FB6DE18-C6A4-4A6E-827A-28388F5803C2}" type="datetimeFigureOut">
              <a:rPr lang="hu-HU" smtClean="0"/>
              <a:t>2022. 10. 19.</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96B0E889-42EF-4584-A5DE-6C313EA07418}" type="slidenum">
              <a:rPr lang="hu-HU" smtClean="0"/>
              <a:t>‹#›</a:t>
            </a:fld>
            <a:endParaRPr lang="hu-HU"/>
          </a:p>
        </p:txBody>
      </p:sp>
    </p:spTree>
    <p:extLst>
      <p:ext uri="{BB962C8B-B14F-4D97-AF65-F5344CB8AC3E}">
        <p14:creationId xmlns:p14="http://schemas.microsoft.com/office/powerpoint/2010/main" val="42480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Date Placeholder 2"/>
          <p:cNvSpPr>
            <a:spLocks noGrp="1"/>
          </p:cNvSpPr>
          <p:nvPr>
            <p:ph type="dt" sz="half" idx="10"/>
          </p:nvPr>
        </p:nvSpPr>
        <p:spPr/>
        <p:txBody>
          <a:bodyPr/>
          <a:lstStyle/>
          <a:p>
            <a:fld id="{7FB6DE18-C6A4-4A6E-827A-28388F5803C2}" type="datetimeFigureOut">
              <a:rPr lang="hu-HU" smtClean="0"/>
              <a:t>2022. 10. 19.</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96B0E889-42EF-4584-A5DE-6C313EA07418}" type="slidenum">
              <a:rPr lang="hu-HU" smtClean="0"/>
              <a:t>‹#›</a:t>
            </a:fld>
            <a:endParaRPr lang="hu-HU"/>
          </a:p>
        </p:txBody>
      </p:sp>
    </p:spTree>
    <p:extLst>
      <p:ext uri="{BB962C8B-B14F-4D97-AF65-F5344CB8AC3E}">
        <p14:creationId xmlns:p14="http://schemas.microsoft.com/office/powerpoint/2010/main" val="1574331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B6DE18-C6A4-4A6E-827A-28388F5803C2}" type="datetimeFigureOut">
              <a:rPr lang="hu-HU" smtClean="0"/>
              <a:t>2022. 10. 19.</a:t>
            </a:fld>
            <a:endParaRPr lang="hu-HU"/>
          </a:p>
        </p:txBody>
      </p:sp>
      <p:sp>
        <p:nvSpPr>
          <p:cNvPr id="3" name="Footer Placeholder 2"/>
          <p:cNvSpPr>
            <a:spLocks noGrp="1"/>
          </p:cNvSpPr>
          <p:nvPr>
            <p:ph type="ftr" sz="quarter" idx="11"/>
          </p:nvPr>
        </p:nvSpPr>
        <p:spPr/>
        <p:txBody>
          <a:bodyPr/>
          <a:lstStyle/>
          <a:p>
            <a:endParaRPr lang="hu-HU"/>
          </a:p>
        </p:txBody>
      </p:sp>
      <p:sp>
        <p:nvSpPr>
          <p:cNvPr id="4" name="Slide Number Placeholder 3"/>
          <p:cNvSpPr>
            <a:spLocks noGrp="1"/>
          </p:cNvSpPr>
          <p:nvPr>
            <p:ph type="sldNum" sz="quarter" idx="12"/>
          </p:nvPr>
        </p:nvSpPr>
        <p:spPr/>
        <p:txBody>
          <a:bodyPr/>
          <a:lstStyle/>
          <a:p>
            <a:fld id="{96B0E889-42EF-4584-A5DE-6C313EA07418}" type="slidenum">
              <a:rPr lang="hu-HU" smtClean="0"/>
              <a:t>‹#›</a:t>
            </a:fld>
            <a:endParaRPr lang="hu-HU"/>
          </a:p>
        </p:txBody>
      </p:sp>
    </p:spTree>
    <p:extLst>
      <p:ext uri="{BB962C8B-B14F-4D97-AF65-F5344CB8AC3E}">
        <p14:creationId xmlns:p14="http://schemas.microsoft.com/office/powerpoint/2010/main" val="250747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hu-HU"/>
              <a:t>Mintacím szerkesztése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p:txBody>
          <a:bodyPr/>
          <a:lstStyle/>
          <a:p>
            <a:fld id="{7FB6DE18-C6A4-4A6E-827A-28388F5803C2}" type="datetimeFigureOut">
              <a:rPr lang="hu-HU" smtClean="0"/>
              <a:t>2022. 10. 19.</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96B0E889-42EF-4584-A5DE-6C313EA07418}" type="slidenum">
              <a:rPr lang="hu-HU" smtClean="0"/>
              <a:t>‹#›</a:t>
            </a:fld>
            <a:endParaRPr lang="hu-HU"/>
          </a:p>
        </p:txBody>
      </p:sp>
    </p:spTree>
    <p:extLst>
      <p:ext uri="{BB962C8B-B14F-4D97-AF65-F5344CB8AC3E}">
        <p14:creationId xmlns:p14="http://schemas.microsoft.com/office/powerpoint/2010/main" val="831131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hu-HU"/>
              <a:t>Mintacím szerkesztése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a:t>Kép beszúrásához kattintson az ikonra</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p:txBody>
          <a:bodyPr/>
          <a:lstStyle/>
          <a:p>
            <a:fld id="{7FB6DE18-C6A4-4A6E-827A-28388F5803C2}" type="datetimeFigureOut">
              <a:rPr lang="hu-HU" smtClean="0"/>
              <a:t>2022. 10. 19.</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96B0E889-42EF-4584-A5DE-6C313EA07418}" type="slidenum">
              <a:rPr lang="hu-HU" smtClean="0"/>
              <a:t>‹#›</a:t>
            </a:fld>
            <a:endParaRPr lang="hu-HU"/>
          </a:p>
        </p:txBody>
      </p:sp>
    </p:spTree>
    <p:extLst>
      <p:ext uri="{BB962C8B-B14F-4D97-AF65-F5344CB8AC3E}">
        <p14:creationId xmlns:p14="http://schemas.microsoft.com/office/powerpoint/2010/main" val="39626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hu-HU"/>
              <a:t>Mintacím szerkesztése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7FB6DE18-C6A4-4A6E-827A-28388F5803C2}" type="datetimeFigureOut">
              <a:rPr lang="hu-HU" smtClean="0"/>
              <a:t>2022. 10. 19.</a:t>
            </a:fld>
            <a:endParaRPr lang="hu-HU"/>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hu-HU"/>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96B0E889-42EF-4584-A5DE-6C313EA07418}" type="slidenum">
              <a:rPr lang="hu-HU" smtClean="0"/>
              <a:t>‹#›</a:t>
            </a:fld>
            <a:endParaRPr lang="hu-HU"/>
          </a:p>
        </p:txBody>
      </p:sp>
    </p:spTree>
    <p:extLst>
      <p:ext uri="{BB962C8B-B14F-4D97-AF65-F5344CB8AC3E}">
        <p14:creationId xmlns:p14="http://schemas.microsoft.com/office/powerpoint/2010/main" val="1600839016"/>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normAutofit/>
          </a:bodyPr>
          <a:lstStyle/>
          <a:p>
            <a:r>
              <a:rPr lang="hu-HU" sz="7200" dirty="0"/>
              <a:t>DEBRECENI EGYETEM</a:t>
            </a:r>
            <a:br>
              <a:rPr lang="hu-HU" sz="7200" dirty="0"/>
            </a:br>
            <a:r>
              <a:rPr lang="hu-HU" sz="7200" dirty="0"/>
              <a:t>FRANCIA TANSZÉK</a:t>
            </a:r>
          </a:p>
        </p:txBody>
      </p:sp>
      <p:sp>
        <p:nvSpPr>
          <p:cNvPr id="3" name="Alcím 2"/>
          <p:cNvSpPr>
            <a:spLocks noGrp="1"/>
          </p:cNvSpPr>
          <p:nvPr>
            <p:ph type="subTitle" idx="1"/>
          </p:nvPr>
        </p:nvSpPr>
        <p:spPr/>
        <p:txBody>
          <a:bodyPr/>
          <a:lstStyle/>
          <a:p>
            <a:r>
              <a:rPr lang="hu-HU" sz="4000" dirty="0"/>
              <a:t>KÉPZÉSI FORMÁK</a:t>
            </a:r>
          </a:p>
        </p:txBody>
      </p:sp>
    </p:spTree>
    <p:extLst>
      <p:ext uri="{BB962C8B-B14F-4D97-AF65-F5344CB8AC3E}">
        <p14:creationId xmlns:p14="http://schemas.microsoft.com/office/powerpoint/2010/main" val="2600760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157316"/>
            <a:ext cx="10314904" cy="884903"/>
          </a:xfrm>
        </p:spPr>
        <p:txBody>
          <a:bodyPr/>
          <a:lstStyle/>
          <a:p>
            <a:pPr algn="ctr"/>
            <a:r>
              <a:rPr lang="hu-HU" dirty="0"/>
              <a:t>ALAPSZAK</a:t>
            </a:r>
          </a:p>
        </p:txBody>
      </p:sp>
      <p:sp>
        <p:nvSpPr>
          <p:cNvPr id="3" name="Tartalom helye 2"/>
          <p:cNvSpPr>
            <a:spLocks noGrp="1"/>
          </p:cNvSpPr>
          <p:nvPr>
            <p:ph sz="quarter" idx="13"/>
          </p:nvPr>
        </p:nvSpPr>
        <p:spPr>
          <a:xfrm>
            <a:off x="137652" y="1042219"/>
            <a:ext cx="11425083" cy="5134744"/>
          </a:xfrm>
        </p:spPr>
        <p:txBody>
          <a:bodyPr>
            <a:normAutofit/>
          </a:bodyPr>
          <a:lstStyle/>
          <a:p>
            <a:pPr marL="0" indent="0" algn="ctr">
              <a:buNone/>
            </a:pPr>
            <a:r>
              <a:rPr lang="hu-HU" sz="3000" dirty="0">
                <a:solidFill>
                  <a:srgbClr val="002060"/>
                </a:solidFill>
              </a:rPr>
              <a:t>Újlatin nyelvek és kultúrák – </a:t>
            </a:r>
            <a:r>
              <a:rPr lang="hu-HU" sz="3000" cap="none" dirty="0">
                <a:solidFill>
                  <a:srgbClr val="002060"/>
                </a:solidFill>
              </a:rPr>
              <a:t>francia szakirány</a:t>
            </a:r>
          </a:p>
          <a:p>
            <a:pPr marL="0" indent="0" algn="ctr">
              <a:buNone/>
            </a:pPr>
            <a:r>
              <a:rPr lang="hu-HU" sz="2200" dirty="0">
                <a:solidFill>
                  <a:schemeClr val="accent4">
                    <a:lumMod val="50000"/>
                  </a:schemeClr>
                </a:solidFill>
              </a:rPr>
              <a:t>BA ALAPKÉPZÉS – 3 </a:t>
            </a:r>
            <a:r>
              <a:rPr lang="hu-HU" sz="2200" cap="none" dirty="0">
                <a:solidFill>
                  <a:schemeClr val="accent4">
                    <a:lumMod val="50000"/>
                  </a:schemeClr>
                </a:solidFill>
              </a:rPr>
              <a:t>év, 6 félév</a:t>
            </a:r>
          </a:p>
          <a:p>
            <a:pPr marL="0" indent="0" algn="ctr">
              <a:buNone/>
            </a:pPr>
            <a:r>
              <a:rPr lang="hu-HU" cap="none" dirty="0">
                <a:solidFill>
                  <a:schemeClr val="tx1">
                    <a:lumMod val="75000"/>
                    <a:lumOff val="25000"/>
                  </a:schemeClr>
                </a:solidFill>
              </a:rPr>
              <a:t>Felvételi követelmény:   </a:t>
            </a:r>
            <a:r>
              <a:rPr lang="hu-HU" b="1" u="sng" cap="none" dirty="0">
                <a:solidFill>
                  <a:srgbClr val="0070C0"/>
                </a:solidFill>
                <a:latin typeface="Arial" panose="020B0604020202020204" pitchFamily="34" charset="0"/>
                <a:cs typeface="Arial" panose="020B0604020202020204" pitchFamily="34" charset="0"/>
              </a:rPr>
              <a:t>közép</a:t>
            </a:r>
            <a:r>
              <a:rPr lang="hu-HU" b="1" cap="none" dirty="0">
                <a:solidFill>
                  <a:srgbClr val="0070C0"/>
                </a:solidFill>
                <a:latin typeface="Arial" panose="020B0604020202020204" pitchFamily="34" charset="0"/>
                <a:cs typeface="Arial" panose="020B0604020202020204" pitchFamily="34" charset="0"/>
              </a:rPr>
              <a:t> szintű érettségi francia nyelvből </a:t>
            </a:r>
            <a:r>
              <a:rPr lang="hu-HU" cap="none" dirty="0">
                <a:solidFill>
                  <a:schemeClr val="tx1">
                    <a:lumMod val="75000"/>
                    <a:lumOff val="25000"/>
                  </a:schemeClr>
                </a:solidFill>
                <a:latin typeface="Arial" panose="020B0604020202020204" pitchFamily="34" charset="0"/>
                <a:cs typeface="Arial" panose="020B0604020202020204" pitchFamily="34" charset="0"/>
              </a:rPr>
              <a:t>és</a:t>
            </a:r>
            <a:endParaRPr lang="hu-HU" cap="none" dirty="0">
              <a:solidFill>
                <a:schemeClr val="tx1">
                  <a:lumMod val="75000"/>
                  <a:lumOff val="25000"/>
                </a:schemeClr>
              </a:solidFill>
            </a:endParaRPr>
          </a:p>
          <a:p>
            <a:pPr marL="0" indent="0" algn="just">
              <a:buNone/>
            </a:pPr>
            <a:r>
              <a:rPr lang="hu-HU" sz="1200" cap="none" dirty="0">
                <a:solidFill>
                  <a:schemeClr val="tx1">
                    <a:lumMod val="75000"/>
                    <a:lumOff val="25000"/>
                  </a:schemeClr>
                </a:solidFill>
                <a:latin typeface="Arial" panose="020B0604020202020204" pitchFamily="34" charset="0"/>
                <a:cs typeface="Arial" panose="020B0604020202020204" pitchFamily="34" charset="0"/>
              </a:rPr>
              <a:t>angol nyelv v. latin nyelv v. magyar nyelv és irodalom v. német nyelv v. olasz nyelv v. orosz nyelv v. spanyol nyelv v. arab nyelv v. héber nyelv v. kínai nyelv v. japán nyelv v. holland nyelv v. finn nyelv v. portugál nyelv v. történelem v. állampolgári ismeretek v. német nemzetiségi nyelv v. német nemzetiségi nyelv és irodalom v. újgörög nyelv v. dráma v. filozófia v. mozgóképkultúra és médiaismeret v. biológia v. társadalomismeret v. természettudomány v. matematika v. bolgár nyelv v. horvát nyelv v. horvát nemzetiségi nyelv v. horvát (nemzetiségi) nyelv és irodalom v. lengyel nyelv v. szerb nyelv v. szerb (nemzetiségi) nyelv és irodalom v. szlovák nyelv v. szlovák (nemzetiségi) nyelv és irodalom v. szlovén nyelv v. szlovén nemzetiségi nyelv v. román nyelv v. román (nemzetiségi) nyelv és irodalom v. ukrán nyelv v. földrajz v. digitális kultúra v. beás nyelv v. </a:t>
            </a:r>
            <a:r>
              <a:rPr lang="hu-HU" sz="1200" cap="none" dirty="0" err="1">
                <a:solidFill>
                  <a:schemeClr val="tx1">
                    <a:lumMod val="75000"/>
                    <a:lumOff val="25000"/>
                  </a:schemeClr>
                </a:solidFill>
                <a:latin typeface="Arial" panose="020B0604020202020204" pitchFamily="34" charset="0"/>
                <a:cs typeface="Arial" panose="020B0604020202020204" pitchFamily="34" charset="0"/>
              </a:rPr>
              <a:t>lovári</a:t>
            </a:r>
            <a:r>
              <a:rPr lang="hu-HU" sz="1200" cap="none" dirty="0">
                <a:solidFill>
                  <a:schemeClr val="tx1">
                    <a:lumMod val="75000"/>
                    <a:lumOff val="25000"/>
                  </a:schemeClr>
                </a:solidFill>
                <a:latin typeface="Arial" panose="020B0604020202020204" pitchFamily="34" charset="0"/>
                <a:cs typeface="Arial" panose="020B0604020202020204" pitchFamily="34" charset="0"/>
              </a:rPr>
              <a:t> nyelv v. filozófia v. pszichológia v. ének-zene v. művészettörténet v. rajz és vizuális kultúra v. vizuális kultúra</a:t>
            </a:r>
          </a:p>
          <a:p>
            <a:pPr marL="0" indent="0" algn="ctr">
              <a:buNone/>
            </a:pPr>
            <a:r>
              <a:rPr lang="hu-HU" sz="2400" dirty="0">
                <a:solidFill>
                  <a:schemeClr val="tx1">
                    <a:lumMod val="75000"/>
                    <a:lumOff val="25000"/>
                  </a:schemeClr>
                </a:solidFill>
              </a:rPr>
              <a:t>2. </a:t>
            </a:r>
            <a:r>
              <a:rPr lang="hu-HU" sz="2400" cap="none" dirty="0">
                <a:solidFill>
                  <a:schemeClr val="tx1">
                    <a:lumMod val="75000"/>
                    <a:lumOff val="25000"/>
                  </a:schemeClr>
                </a:solidFill>
              </a:rPr>
              <a:t>évtől:    FRANCIA főszak + </a:t>
            </a:r>
            <a:r>
              <a:rPr lang="hu-HU" sz="2400" dirty="0">
                <a:solidFill>
                  <a:schemeClr val="tx1">
                    <a:lumMod val="75000"/>
                    <a:lumOff val="25000"/>
                  </a:schemeClr>
                </a:solidFill>
              </a:rPr>
              <a:t>SPECIALIZÁCIÓ vagy Minor </a:t>
            </a:r>
            <a:r>
              <a:rPr lang="hu-HU" dirty="0">
                <a:solidFill>
                  <a:schemeClr val="tx1">
                    <a:lumMod val="75000"/>
                    <a:lumOff val="25000"/>
                  </a:schemeClr>
                </a:solidFill>
              </a:rPr>
              <a:t>(4 </a:t>
            </a:r>
            <a:r>
              <a:rPr lang="hu-HU" cap="none" dirty="0">
                <a:solidFill>
                  <a:schemeClr val="tx1">
                    <a:lumMod val="75000"/>
                    <a:lumOff val="25000"/>
                  </a:schemeClr>
                </a:solidFill>
              </a:rPr>
              <a:t>félév</a:t>
            </a:r>
            <a:r>
              <a:rPr lang="hu-HU" dirty="0">
                <a:solidFill>
                  <a:schemeClr val="tx1">
                    <a:lumMod val="75000"/>
                    <a:lumOff val="25000"/>
                  </a:schemeClr>
                </a:solidFill>
              </a:rPr>
              <a:t>)</a:t>
            </a:r>
          </a:p>
          <a:p>
            <a:pPr marL="0" indent="0">
              <a:buNone/>
            </a:pPr>
            <a:r>
              <a:rPr lang="hu-HU" sz="2400" cap="none" dirty="0">
                <a:solidFill>
                  <a:srgbClr val="003CB4"/>
                </a:solidFill>
              </a:rPr>
              <a:t>Francia nyelv           	     	    Mediterrán Európa	           		  Minor szak</a:t>
            </a:r>
          </a:p>
          <a:p>
            <a:pPr marL="0" indent="0">
              <a:spcBef>
                <a:spcPts val="0"/>
              </a:spcBef>
              <a:buNone/>
            </a:pPr>
            <a:r>
              <a:rPr lang="hu-HU" sz="2400" cap="none" dirty="0">
                <a:solidFill>
                  <a:srgbClr val="003CB4"/>
                </a:solidFill>
              </a:rPr>
              <a:t>szakmai célokra	</a:t>
            </a:r>
            <a:r>
              <a:rPr lang="hu-HU" sz="2400" cap="none" dirty="0">
                <a:solidFill>
                  <a:schemeClr val="tx1">
                    <a:lumMod val="75000"/>
                    <a:lumOff val="25000"/>
                  </a:schemeClr>
                </a:solidFill>
              </a:rPr>
              <a:t>	          </a:t>
            </a:r>
            <a:r>
              <a:rPr lang="hu-HU" cap="none" dirty="0">
                <a:solidFill>
                  <a:schemeClr val="tx1">
                    <a:lumMod val="75000"/>
                    <a:lumOff val="25000"/>
                  </a:schemeClr>
                </a:solidFill>
              </a:rPr>
              <a:t>olasz, spanyol		               (például Anglisztika)</a:t>
            </a:r>
          </a:p>
          <a:p>
            <a:pPr marL="0" indent="0">
              <a:spcBef>
                <a:spcPts val="0"/>
              </a:spcBef>
              <a:buNone/>
            </a:pPr>
            <a:r>
              <a:rPr lang="hu-HU" cap="none" dirty="0">
                <a:solidFill>
                  <a:schemeClr val="tx1">
                    <a:lumMod val="75000"/>
                    <a:lumOff val="25000"/>
                  </a:schemeClr>
                </a:solidFill>
              </a:rPr>
              <a:t>		                                          </a:t>
            </a:r>
            <a:r>
              <a:rPr lang="hu-HU" cap="none" dirty="0">
                <a:solidFill>
                  <a:schemeClr val="bg1"/>
                </a:solidFill>
              </a:rPr>
              <a:t>nyelvtanulási lehetőség</a:t>
            </a:r>
          </a:p>
        </p:txBody>
      </p:sp>
    </p:spTree>
    <p:extLst>
      <p:ext uri="{BB962C8B-B14F-4D97-AF65-F5344CB8AC3E}">
        <p14:creationId xmlns:p14="http://schemas.microsoft.com/office/powerpoint/2010/main" val="1604411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97559" y="456759"/>
            <a:ext cx="10396882" cy="1158140"/>
          </a:xfrm>
        </p:spPr>
        <p:txBody>
          <a:bodyPr/>
          <a:lstStyle/>
          <a:p>
            <a:pPr algn="ctr"/>
            <a:r>
              <a:rPr lang="hu-HU" dirty="0" err="1"/>
              <a:t>MESTERSZAKok</a:t>
            </a:r>
            <a:endParaRPr lang="hu-HU" dirty="0"/>
          </a:p>
        </p:txBody>
      </p:sp>
      <p:sp>
        <p:nvSpPr>
          <p:cNvPr id="3" name="Tartalom helye 2"/>
          <p:cNvSpPr>
            <a:spLocks noGrp="1"/>
          </p:cNvSpPr>
          <p:nvPr>
            <p:ph sz="quarter" idx="13"/>
          </p:nvPr>
        </p:nvSpPr>
        <p:spPr>
          <a:xfrm>
            <a:off x="334347" y="1820862"/>
            <a:ext cx="6372000" cy="4351338"/>
          </a:xfrm>
        </p:spPr>
        <p:txBody>
          <a:bodyPr/>
          <a:lstStyle/>
          <a:p>
            <a:pPr marL="0" indent="0" algn="ctr">
              <a:buNone/>
            </a:pPr>
            <a:r>
              <a:rPr lang="hu-HU" sz="3200" dirty="0">
                <a:solidFill>
                  <a:srgbClr val="002060"/>
                </a:solidFill>
              </a:rPr>
              <a:t>FORDÍTÓ ÉS TOLMÁCS MA</a:t>
            </a:r>
          </a:p>
          <a:p>
            <a:pPr marL="0" indent="0" algn="ctr">
              <a:buNone/>
            </a:pPr>
            <a:r>
              <a:rPr lang="hu-HU" sz="2400" cap="none" dirty="0">
                <a:solidFill>
                  <a:schemeClr val="tx1">
                    <a:lumMod val="75000"/>
                    <a:lumOff val="25000"/>
                  </a:schemeClr>
                </a:solidFill>
              </a:rPr>
              <a:t>2 év, 4 félév</a:t>
            </a:r>
          </a:p>
          <a:p>
            <a:pPr marL="0" indent="0" algn="ctr">
              <a:buNone/>
            </a:pPr>
            <a:r>
              <a:rPr lang="hu-HU" sz="2400" cap="none" dirty="0">
                <a:solidFill>
                  <a:schemeClr val="tx1">
                    <a:lumMod val="75000"/>
                    <a:lumOff val="25000"/>
                  </a:schemeClr>
                </a:solidFill>
                <a:latin typeface="Arial" panose="020B0604020202020204" pitchFamily="34" charset="0"/>
                <a:cs typeface="Arial" panose="020B0604020202020204" pitchFamily="34" charset="0"/>
              </a:rPr>
              <a:t>Társadalomtudományi, gazdasági-jogi, műfordítási ismeretek, számítógépes fordítás</a:t>
            </a:r>
          </a:p>
          <a:p>
            <a:pPr marL="0" indent="0" algn="ctr">
              <a:buNone/>
            </a:pPr>
            <a:r>
              <a:rPr lang="hu-HU" sz="2400" cap="none" dirty="0">
                <a:solidFill>
                  <a:schemeClr val="tx1">
                    <a:lumMod val="75000"/>
                    <a:lumOff val="25000"/>
                  </a:schemeClr>
                </a:solidFill>
                <a:latin typeface="Arial" panose="020B0604020202020204" pitchFamily="34" charset="0"/>
                <a:cs typeface="Arial" panose="020B0604020202020204" pitchFamily="34" charset="0"/>
              </a:rPr>
              <a:t>6 választható, szabadon kombinálható nyelv!</a:t>
            </a:r>
          </a:p>
          <a:p>
            <a:pPr marL="0" indent="0">
              <a:buNone/>
            </a:pPr>
            <a:r>
              <a:rPr lang="hu-HU" sz="2400" dirty="0">
                <a:solidFill>
                  <a:srgbClr val="003CB4"/>
                </a:solidFill>
              </a:rPr>
              <a:t>Francia - </a:t>
            </a:r>
          </a:p>
          <a:p>
            <a:pPr marL="0" indent="0">
              <a:spcBef>
                <a:spcPts val="600"/>
              </a:spcBef>
              <a:buNone/>
            </a:pPr>
            <a:r>
              <a:rPr lang="hu-HU" sz="2400" dirty="0">
                <a:solidFill>
                  <a:srgbClr val="003CB4"/>
                </a:solidFill>
              </a:rPr>
              <a:t>	angol, olasz, orosz, holland, német</a:t>
            </a:r>
          </a:p>
        </p:txBody>
      </p:sp>
      <p:sp>
        <p:nvSpPr>
          <p:cNvPr id="4" name="Tartalom helye 3"/>
          <p:cNvSpPr>
            <a:spLocks noGrp="1"/>
          </p:cNvSpPr>
          <p:nvPr>
            <p:ph sz="quarter" idx="14"/>
          </p:nvPr>
        </p:nvSpPr>
        <p:spPr>
          <a:xfrm>
            <a:off x="7147249" y="1843940"/>
            <a:ext cx="4469363" cy="3422488"/>
          </a:xfrm>
        </p:spPr>
        <p:txBody>
          <a:bodyPr>
            <a:normAutofit/>
          </a:bodyPr>
          <a:lstStyle/>
          <a:p>
            <a:pPr marL="0" indent="0" algn="ctr">
              <a:buNone/>
            </a:pPr>
            <a:r>
              <a:rPr lang="hu-HU" sz="3200" dirty="0">
                <a:solidFill>
                  <a:srgbClr val="002060"/>
                </a:solidFill>
              </a:rPr>
              <a:t>Osztatlan tanári MA</a:t>
            </a:r>
          </a:p>
          <a:p>
            <a:pPr marL="0" indent="0" algn="ctr">
              <a:buNone/>
            </a:pPr>
            <a:r>
              <a:rPr lang="hu-HU" sz="2400" cap="none" dirty="0">
                <a:solidFill>
                  <a:schemeClr val="tx1">
                    <a:lumMod val="75000"/>
                    <a:lumOff val="25000"/>
                  </a:schemeClr>
                </a:solidFill>
              </a:rPr>
              <a:t>5 év, 10 félév</a:t>
            </a:r>
          </a:p>
          <a:p>
            <a:pPr marL="0" indent="0" algn="ctr">
              <a:buNone/>
            </a:pPr>
            <a:r>
              <a:rPr lang="hu-HU" sz="2400" cap="none" dirty="0">
                <a:solidFill>
                  <a:schemeClr val="tx1">
                    <a:lumMod val="75000"/>
                    <a:lumOff val="25000"/>
                  </a:schemeClr>
                </a:solidFill>
                <a:latin typeface="Arial" panose="020B0604020202020204" pitchFamily="34" charset="0"/>
                <a:cs typeface="Arial" panose="020B0604020202020204" pitchFamily="34" charset="0"/>
              </a:rPr>
              <a:t>szakpárok, pl.: francia-angol,</a:t>
            </a:r>
          </a:p>
          <a:p>
            <a:pPr marL="0" indent="0" algn="ctr">
              <a:buNone/>
            </a:pPr>
            <a:r>
              <a:rPr lang="hu-HU" sz="2400" cap="none" dirty="0">
                <a:solidFill>
                  <a:schemeClr val="tx1">
                    <a:lumMod val="75000"/>
                    <a:lumOff val="25000"/>
                  </a:schemeClr>
                </a:solidFill>
                <a:latin typeface="Arial" panose="020B0604020202020204" pitchFamily="34" charset="0"/>
                <a:cs typeface="Arial" panose="020B0604020202020204" pitchFamily="34" charset="0"/>
              </a:rPr>
              <a:t>francia-magyar, francia-földrajz</a:t>
            </a:r>
          </a:p>
        </p:txBody>
      </p:sp>
    </p:spTree>
    <p:extLst>
      <p:ext uri="{BB962C8B-B14F-4D97-AF65-F5344CB8AC3E}">
        <p14:creationId xmlns:p14="http://schemas.microsoft.com/office/powerpoint/2010/main" val="4166107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85800" y="350085"/>
            <a:ext cx="10396882" cy="1713311"/>
          </a:xfrm>
        </p:spPr>
        <p:txBody>
          <a:bodyPr>
            <a:normAutofit/>
          </a:bodyPr>
          <a:lstStyle/>
          <a:p>
            <a:pPr algn="ctr"/>
            <a:r>
              <a:rPr lang="hu-HU" dirty="0"/>
              <a:t>MÁS ALAPSZAK</a:t>
            </a:r>
            <a:br>
              <a:rPr lang="hu-HU" dirty="0"/>
            </a:br>
            <a:r>
              <a:rPr lang="hu-HU" sz="2400" dirty="0">
                <a:solidFill>
                  <a:schemeClr val="accent4">
                    <a:lumMod val="50000"/>
                  </a:schemeClr>
                </a:solidFill>
              </a:rPr>
              <a:t>(pl. Anglisztika BA)</a:t>
            </a:r>
          </a:p>
        </p:txBody>
      </p:sp>
      <p:sp>
        <p:nvSpPr>
          <p:cNvPr id="3" name="Tartalom helye 2"/>
          <p:cNvSpPr>
            <a:spLocks noGrp="1"/>
          </p:cNvSpPr>
          <p:nvPr>
            <p:ph sz="quarter" idx="13"/>
          </p:nvPr>
        </p:nvSpPr>
        <p:spPr>
          <a:xfrm>
            <a:off x="191278" y="2258009"/>
            <a:ext cx="3792893" cy="2536596"/>
          </a:xfrm>
        </p:spPr>
        <p:txBody>
          <a:bodyPr>
            <a:normAutofit/>
          </a:bodyPr>
          <a:lstStyle/>
          <a:p>
            <a:pPr marL="0" indent="0">
              <a:buNone/>
            </a:pPr>
            <a:r>
              <a:rPr lang="hu-HU" sz="3000" dirty="0">
                <a:solidFill>
                  <a:srgbClr val="003CB4"/>
                </a:solidFill>
              </a:rPr>
              <a:t>Francia MINOR </a:t>
            </a:r>
            <a:r>
              <a:rPr lang="hu-HU" sz="3200" cap="none" dirty="0">
                <a:solidFill>
                  <a:srgbClr val="003CB4"/>
                </a:solidFill>
              </a:rPr>
              <a:t>szak</a:t>
            </a:r>
          </a:p>
        </p:txBody>
      </p:sp>
      <p:sp>
        <p:nvSpPr>
          <p:cNvPr id="4" name="Tartalom helye 3"/>
          <p:cNvSpPr>
            <a:spLocks noGrp="1"/>
          </p:cNvSpPr>
          <p:nvPr>
            <p:ph sz="quarter" idx="14"/>
          </p:nvPr>
        </p:nvSpPr>
        <p:spPr>
          <a:xfrm>
            <a:off x="4282751" y="2258009"/>
            <a:ext cx="7333861" cy="2536596"/>
          </a:xfrm>
        </p:spPr>
        <p:txBody>
          <a:bodyPr>
            <a:normAutofit fontScale="92500"/>
          </a:bodyPr>
          <a:lstStyle/>
          <a:p>
            <a:pPr marL="0" indent="0">
              <a:buNone/>
            </a:pPr>
            <a:r>
              <a:rPr lang="hu-HU" sz="3200" dirty="0">
                <a:solidFill>
                  <a:srgbClr val="003CB4"/>
                </a:solidFill>
              </a:rPr>
              <a:t>MEDITERRÁN Európa		Francia nyelv                  	</a:t>
            </a:r>
            <a:r>
              <a:rPr lang="hu-HU" sz="2800" cap="none" dirty="0">
                <a:solidFill>
                  <a:srgbClr val="003CB4"/>
                </a:solidFill>
              </a:rPr>
              <a:t>specializáció</a:t>
            </a:r>
            <a:r>
              <a:rPr lang="hu-HU" sz="3200" dirty="0">
                <a:solidFill>
                  <a:srgbClr val="003CB4"/>
                </a:solidFill>
              </a:rPr>
              <a:t>		          szakmai célokra </a:t>
            </a:r>
            <a:endParaRPr lang="hu-HU" sz="2800" cap="none" dirty="0">
              <a:solidFill>
                <a:srgbClr val="003CB4"/>
              </a:solidFill>
            </a:endParaRPr>
          </a:p>
          <a:p>
            <a:pPr marL="0" indent="0">
              <a:buNone/>
            </a:pPr>
            <a:r>
              <a:rPr lang="hu-HU" sz="2800" cap="none" dirty="0">
                <a:solidFill>
                  <a:srgbClr val="003CB4"/>
                </a:solidFill>
              </a:rPr>
              <a:t>		          			  </a:t>
            </a:r>
            <a:r>
              <a:rPr lang="hu-HU" sz="2800" cap="none" dirty="0">
                <a:solidFill>
                  <a:srgbClr val="003CB4"/>
                </a:solidFill>
                <a:latin typeface="Arial" panose="020B0604020202020204" pitchFamily="34" charset="0"/>
                <a:cs typeface="Arial" panose="020B0604020202020204" pitchFamily="34" charset="0"/>
              </a:rPr>
              <a:t>(más Karok</a:t>
            </a:r>
          </a:p>
          <a:p>
            <a:pPr marL="0" indent="0">
              <a:spcBef>
                <a:spcPts val="0"/>
              </a:spcBef>
              <a:buNone/>
            </a:pPr>
            <a:r>
              <a:rPr lang="hu-HU" sz="2800" cap="none" dirty="0">
                <a:solidFill>
                  <a:srgbClr val="003CB4"/>
                </a:solidFill>
                <a:latin typeface="Arial" panose="020B0604020202020204" pitchFamily="34" charset="0"/>
                <a:cs typeface="Arial" panose="020B0604020202020204" pitchFamily="34" charset="0"/>
              </a:rPr>
              <a:t>				      hallgatói számára)</a:t>
            </a:r>
            <a:endParaRPr lang="hu-HU" sz="3200" dirty="0">
              <a:solidFill>
                <a:srgbClr val="003CB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762669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Fő esemény">
  <a:themeElements>
    <a:clrScheme name="Fő esemény">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Fő esemény">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ő esemény">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Fő esemény</Template>
  <TotalTime>70</TotalTime>
  <Words>396</Words>
  <Application>Microsoft Office PowerPoint</Application>
  <PresentationFormat>Szélesvásznú</PresentationFormat>
  <Paragraphs>27</Paragraphs>
  <Slides>4</Slides>
  <Notes>0</Notes>
  <HiddenSlides>0</HiddenSlides>
  <MMClips>0</MMClips>
  <ScaleCrop>false</ScaleCrop>
  <HeadingPairs>
    <vt:vector size="6" baseType="variant">
      <vt:variant>
        <vt:lpstr>Használt betűtípusok</vt:lpstr>
      </vt:variant>
      <vt:variant>
        <vt:i4>2</vt:i4>
      </vt:variant>
      <vt:variant>
        <vt:lpstr>Téma</vt:lpstr>
      </vt:variant>
      <vt:variant>
        <vt:i4>1</vt:i4>
      </vt:variant>
      <vt:variant>
        <vt:lpstr>Diacímek</vt:lpstr>
      </vt:variant>
      <vt:variant>
        <vt:i4>4</vt:i4>
      </vt:variant>
    </vt:vector>
  </HeadingPairs>
  <TitlesOfParts>
    <vt:vector size="7" baseType="lpstr">
      <vt:lpstr>Arial</vt:lpstr>
      <vt:lpstr>Impact</vt:lpstr>
      <vt:lpstr>Fő esemény</vt:lpstr>
      <vt:lpstr>DEBRECENI EGYETEM FRANCIA TANSZÉK</vt:lpstr>
      <vt:lpstr>ALAPSZAK</vt:lpstr>
      <vt:lpstr>MESTERSZAKok</vt:lpstr>
      <vt:lpstr>MÁS ALAPSZAK (pl. Anglisztika BA)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DEBRECENI EGYETEM FRANCIA TANSZÉK</dc:title>
  <dc:creator>Acer</dc:creator>
  <cp:lastModifiedBy>Andrea Nagy</cp:lastModifiedBy>
  <cp:revision>11</cp:revision>
  <dcterms:created xsi:type="dcterms:W3CDTF">2018-01-24T14:58:32Z</dcterms:created>
  <dcterms:modified xsi:type="dcterms:W3CDTF">2022-10-19T17:10:56Z</dcterms:modified>
</cp:coreProperties>
</file>